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handoutMasterIdLst>
    <p:handoutMasterId r:id="rId20"/>
  </p:handoutMasterIdLst>
  <p:sldIdLst>
    <p:sldId id="505" r:id="rId5"/>
    <p:sldId id="503" r:id="rId6"/>
    <p:sldId id="512" r:id="rId7"/>
    <p:sldId id="513" r:id="rId8"/>
    <p:sldId id="504" r:id="rId9"/>
    <p:sldId id="502" r:id="rId10"/>
    <p:sldId id="514" r:id="rId11"/>
    <p:sldId id="511" r:id="rId12"/>
    <p:sldId id="506" r:id="rId13"/>
    <p:sldId id="507" r:id="rId14"/>
    <p:sldId id="510" r:id="rId15"/>
    <p:sldId id="508" r:id="rId16"/>
    <p:sldId id="509" r:id="rId17"/>
    <p:sldId id="500" r:id="rId18"/>
  </p:sldIdLst>
  <p:sldSz cx="12188825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A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5329" autoAdjust="0"/>
  </p:normalViewPr>
  <p:slideViewPr>
    <p:cSldViewPr showGuides="1">
      <p:cViewPr varScale="1">
        <p:scale>
          <a:sx n="116" d="100"/>
          <a:sy n="116" d="100"/>
        </p:scale>
        <p:origin x="108" y="33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8229763-9E38-4CFD-B06D-7F5B2F521FD6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2023年4月7日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7C395A53-A9A6-4CED-A07D-E4B8E55D9435}" type="datetime4">
              <a:rPr lang="ja-JP" altLang="en-US" smtClean="0"/>
              <a:pPr/>
              <a:t>2023年4月7日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6BB98AFB-CB0D-4DFE-87B9-B4B0D0DE73C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4978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Mincho" panose="02020609040205080304" pitchFamily="17" charset="-128"/>
                <a:ea typeface="MS Mincho" panose="02020609040205080304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187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Mincho" panose="02020609040205080304" pitchFamily="17" charset="-128"/>
                <a:ea typeface="MS Mincho" panose="02020609040205080304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778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Mincho" panose="02020609040205080304" pitchFamily="17" charset="-128"/>
                <a:ea typeface="MS Mincho" panose="02020609040205080304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501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Mincho" panose="02020609040205080304" pitchFamily="17" charset="-128"/>
                <a:ea typeface="MS Mincho" panose="02020609040205080304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765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0026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0262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840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3922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8531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6950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073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en-US" altLang="ja-JP" smtClean="0"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495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Mincho" panose="02020609040205080304" pitchFamily="17" charset="-128"/>
                <a:ea typeface="MS Mincho" panose="02020609040205080304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94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14E87-C2EE-4DB3-9F3D-2490EC0A2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772797-3732-428B-9E24-48BA68E75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1C08F-68D4-4A61-8CD1-C200172E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CD1E90-4A2D-489F-A2F7-FEC0CF89FEE0}" type="datetime4">
              <a:rPr lang="ja-JP" altLang="en-US" noProof="0" smtClean="0"/>
              <a:t>2023年4月7日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A3B8EE-4BD4-481A-889A-2D74D7F8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DC1AF-96BE-49B1-96AC-0B47BD60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7470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6B8A37-4C7F-44C7-9BC5-F3A921B7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910C48-BCD7-4C51-B0F3-D1CE56E29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E6C303-7646-4244-841D-EBA512D4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58EEB1-969B-4D1D-973D-9EB4B2E93CE8}" type="datetime4">
              <a:rPr lang="ja-JP" altLang="en-US" noProof="0" smtClean="0"/>
              <a:t>2023年4月7日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1D56E4-EAFE-4562-AC40-284A18FB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3F3041-5B5E-416A-AA0A-35F27870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1711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C4F8C52-8241-4E68-A2E8-B182AB4A1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A95DBB-BE90-41AF-AD3B-5BFE6E588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CB4DC-7D42-498F-A8B6-B5BA67A6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05C4FA-862E-4E6D-83DD-DFFFF138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816F56-3C56-477E-8376-AC7B5F98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133879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A9DB3-FE93-48F9-AF33-C9BC8418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2003B7-8C40-454F-BF6E-6583344D7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6783EC-E556-480B-BFDE-ED53991F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B4F754C-8F90-4DF1-812D-A72C59AB49D4}" type="datetime4">
              <a:rPr lang="ja-JP" altLang="en-US" noProof="0" smtClean="0"/>
              <a:t>2023年4月7日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22CC80-6FCA-479F-8868-0469C8D6C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936219-9223-4DE4-BC67-F4EF101D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04395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2D663-8DA7-4543-AB89-92BA5862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4D5D94-A683-428F-92CD-89315F7E7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27A47-994C-4963-A406-983168E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797B9-564D-4849-B6C4-06A80195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58B21D-56A4-4EDC-A922-F633B3F60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58470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3B373-60A4-4556-A5E7-319AC397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BCA97B-14AF-4A70-963E-8BAC1AA66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2AA363-87F0-4651-A5A4-64715693C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E9B6F2-A558-4631-9710-EDD6E176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769AC0-670A-4FB5-8F64-D3FADDDC7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E70A6B-48BA-4851-AEFA-2216576C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714046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24B16F-AC52-4CF4-ADAD-74BBFB07C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BB08CB-190D-4BBE-A108-CA14EB94E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47D7F2-7DE3-4C0D-9F91-E42928A62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CECD32-E8D9-4660-A7C6-DFF1DAE80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7F9C3F-CB9F-4137-BF6C-5DA4D14B5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46B305-CDB7-4141-9241-11058BB0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F8A1A9-628D-4E13-88A4-0611F088EE7C}" type="datetime4">
              <a:rPr lang="ja-JP" altLang="en-US" noProof="0" smtClean="0"/>
              <a:t>2023年4月7日</a:t>
            </a:fld>
            <a:endParaRPr lang="ja-JP" altLang="en-US" noProof="0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0DDFB7-6E21-448F-BA0A-BB3FE21D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B398D0-9684-43E4-AE5C-6FEF4E01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79382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E09B9-6777-4BF4-80F6-74E426A5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C26508-7127-4BE9-9070-3A274149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B4FF5EF-24CF-428E-AB94-24A9483BA438}" type="datetime4">
              <a:rPr lang="ja-JP" altLang="en-US" noProof="0" smtClean="0"/>
              <a:t>2023年4月7日</a:t>
            </a:fld>
            <a:endParaRPr lang="ja-JP" altLang="en-US" noProof="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0F579F-DA4A-40B6-954A-7C75E8D1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362E8E-591E-42BC-88B8-63BAC30D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6093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10E669-484E-41E6-9158-71F72340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3F6F09-DB30-4E82-8C5E-3764B0AD6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4F5F89-DDB9-4C1D-9CD9-652BFE30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00105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6FD56E-81B2-43E8-AE1A-00E95EE7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45FB0C-61CA-40A4-90D4-7A3C1AFE2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AB5DCB-76E4-45FD-977B-40AC17F27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8928BD-CC38-47E3-8B8D-1BC6F795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AE11CB-282A-4EF4-B04A-3084C0B5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459F81-19CF-452F-B779-64FD661C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310917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5773B-D4C4-4D2E-8D79-BC5C63D7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D450F8-A93D-4DE9-9C60-D293E0B69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33F142-60C0-4D46-9A71-B684A8D5C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B174E7-9F36-473B-B764-59FBDBC86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77DCDB-EDF4-41AF-8EFF-785EB4D29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5CDC0D-CB3D-4FBB-8162-FCAF27F3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33240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AA37F6-4463-429F-BBBF-E732C2FCD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BBF74E-E106-49BA-94E1-28E0AF96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1CE69E-F00C-4928-ACEE-87EFD8B22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4E92-4CEB-4BD0-8217-DAFA665F59D9}" type="datetime4">
              <a:rPr lang="ja-JP" altLang="en-US" smtClean="0"/>
              <a:t>2023年4月7日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733C7F-25FF-4B2C-B3F8-48DE0041A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5A0899-C119-4FA7-AB13-A8580F15D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AE4A8-A6E5-453E-B946-FB774B73F48C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91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806380" y="3510477"/>
            <a:ext cx="6264696" cy="2726835"/>
          </a:xfrm>
        </p:spPr>
        <p:txBody>
          <a:bodyPr rtlCol="0" anchor="b">
            <a:normAutofit fontScale="90000"/>
          </a:bodyPr>
          <a:lstStyle/>
          <a:p>
            <a:pPr algn="l" rtl="0"/>
            <a:r>
              <a:rPr lang="ja-JP" altLang="en-US" sz="4400" dirty="0"/>
              <a:t>淀川ジュニアスポーツ</a:t>
            </a:r>
            <a:br>
              <a:rPr lang="en-US" altLang="ja-JP" sz="4400" dirty="0"/>
            </a:br>
            <a:r>
              <a:rPr lang="ja-JP" altLang="en-US" sz="4400" dirty="0"/>
              <a:t>スクールホワイトナイツ</a:t>
            </a:r>
            <a:br>
              <a:rPr lang="en-US" altLang="ja-JP" sz="4400" dirty="0"/>
            </a:br>
            <a:r>
              <a:rPr lang="ja-JP" altLang="en-US" sz="4400" dirty="0"/>
              <a:t>グループ</a:t>
            </a:r>
            <a:br>
              <a:rPr lang="en-US" altLang="ja-JP" sz="4400" dirty="0"/>
            </a:br>
            <a:r>
              <a:rPr lang="en-US" altLang="ja-JP" sz="4400" dirty="0"/>
              <a:t>2023</a:t>
            </a:r>
            <a:r>
              <a:rPr lang="ja-JP" altLang="en-US" sz="4400" dirty="0"/>
              <a:t>年度活動指針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1174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98"/>
          <a:stretch/>
        </p:blipFill>
        <p:spPr>
          <a:xfrm>
            <a:off x="20" y="10"/>
            <a:ext cx="6022565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5173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10544" y="365760"/>
            <a:ext cx="7816315" cy="128823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/>
            <a:r>
              <a:rPr lang="ja-JP" altLang="en-US" sz="3200" dirty="0"/>
              <a:t>淀川アスレチックスクールホワイトナイツ</a:t>
            </a:r>
            <a:br>
              <a:rPr lang="en-US" altLang="ja-JP" sz="3200" dirty="0"/>
            </a:br>
            <a:r>
              <a:rPr lang="ja-JP" altLang="en-US" sz="3200" dirty="0"/>
              <a:t>活動目的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2165004" y="4263859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◆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2023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年度目標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最大：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17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個ができるようになる。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（投げる、捕る、蹴る、引く、回る、くぐる、押す、押さえる、渡す、組む、倒す、歩く、走る、跳ねる、逆立ちをする、立つ、起きる）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中間：正しく走れるようになる。</a:t>
            </a:r>
            <a:endParaRPr lang="en-US" altLang="ja-JP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最小：楽しく運動をする。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ACAE1302-0BCF-4A52-A837-769DE8B6D2D0}"/>
              </a:ext>
            </a:extLst>
          </p:cNvPr>
          <p:cNvSpPr txBox="1">
            <a:spLocks/>
          </p:cNvSpPr>
          <p:nvPr/>
        </p:nvSpPr>
        <p:spPr>
          <a:xfrm>
            <a:off x="2165004" y="1615675"/>
            <a:ext cx="7961855" cy="8772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エンジョイコース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・スクール理念を目指す。</a:t>
            </a:r>
            <a:endParaRPr lang="en-US" altLang="ja-JP" b="1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楽しく夢中に運動する。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・楽しくスポーツ万能を育てる。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・楽しくランニングスキルを育てる。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126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10544" y="365760"/>
            <a:ext cx="7816315" cy="128823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/>
            <a:r>
              <a:rPr lang="ja-JP" altLang="en-US" sz="3200" dirty="0"/>
              <a:t>淀川アスレチックスクールホワイトナイツ</a:t>
            </a:r>
            <a:br>
              <a:rPr lang="en-US" altLang="ja-JP" sz="3200" dirty="0"/>
            </a:br>
            <a:r>
              <a:rPr lang="ja-JP" altLang="en-US" sz="3200" dirty="0"/>
              <a:t>活動目的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2237773" y="1668784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アスリートコース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スクール理念を目指す。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将来活躍できる選手を育てる。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自ら学ぶ意識を育てる。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高校以上で必要な知識とスキルを身に付ける。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1441054-649A-4C44-9664-DE0E10D9ACF1}"/>
              </a:ext>
            </a:extLst>
          </p:cNvPr>
          <p:cNvSpPr txBox="1">
            <a:spLocks/>
          </p:cNvSpPr>
          <p:nvPr/>
        </p:nvSpPr>
        <p:spPr>
          <a:xfrm>
            <a:off x="2237772" y="4309108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◆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2023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年度目標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最大：高校で通用するカラダ作り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能力、スキル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中間：スプリントスキル、トレーニングスキルの習得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最小：基礎動作の出力の習得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234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9110" y="3356992"/>
            <a:ext cx="5317232" cy="1198556"/>
          </a:xfrm>
        </p:spPr>
        <p:txBody>
          <a:bodyPr rtlCol="0" anchor="t">
            <a:normAutofit/>
          </a:bodyPr>
          <a:lstStyle/>
          <a:p>
            <a:pPr algn="l" rtl="0"/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淀川スタディアカデミー</a:t>
            </a:r>
            <a:br>
              <a:rPr lang="en-US" altLang="ja-JP" sz="3600" dirty="0">
                <a:solidFill>
                  <a:schemeClr val="bg1"/>
                </a:solidFill>
                <a:latin typeface="+mn-lt"/>
              </a:rPr>
            </a:br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ホワイトナイツ目的</a:t>
            </a:r>
            <a:endParaRPr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5786" y="381000"/>
            <a:ext cx="633303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518" y="544777"/>
            <a:ext cx="6169307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546" y="1785074"/>
            <a:ext cx="4332746" cy="4455266"/>
          </a:xfrm>
          <a:prstGeom prst="rect">
            <a:avLst/>
          </a:prstGeom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06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186254" y="476672"/>
            <a:ext cx="7816315" cy="1288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ja-JP" altLang="en-US" sz="3200" dirty="0"/>
              <a:t>淀川スタディアカデミーホワイトナイツ</a:t>
            </a:r>
            <a:br>
              <a:rPr lang="en-US" altLang="ja-JP" sz="3200" dirty="0"/>
            </a:br>
            <a:r>
              <a:rPr lang="ja-JP" altLang="en-US" sz="3200" dirty="0"/>
              <a:t>活動目的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2061964" y="1686414"/>
            <a:ext cx="8352927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スタディアカデミー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勉強の基礎を身につける。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勉強習慣をつけ、学校や受験に備える力をつける。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難しい問題に対し、自ら考える習慣を作る。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A78C72D-CE1E-4E81-8700-5C764DC8A887}"/>
              </a:ext>
            </a:extLst>
          </p:cNvPr>
          <p:cNvSpPr txBox="1">
            <a:spLocks/>
          </p:cNvSpPr>
          <p:nvPr/>
        </p:nvSpPr>
        <p:spPr>
          <a:xfrm>
            <a:off x="2185045" y="4372556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◆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2023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年度目標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最大：学校成績上位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％以内をキープする。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中間：テストで平均点以上をキープする。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最小：学校内容についていけるようにする。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1ABD2CF-1E3A-50F1-8B7E-AD8BF8D777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765" y="1831832"/>
            <a:ext cx="2064766" cy="154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54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F26C25F-B2FF-41DC-BC6B-31CCE4AC6948}"/>
              </a:ext>
            </a:extLst>
          </p:cNvPr>
          <p:cNvSpPr/>
          <p:nvPr/>
        </p:nvSpPr>
        <p:spPr>
          <a:xfrm>
            <a:off x="466753" y="1305404"/>
            <a:ext cx="11255318" cy="4715431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FFC000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C21900CA-B341-4316-8351-B9714EC68016}"/>
              </a:ext>
            </a:extLst>
          </p:cNvPr>
          <p:cNvCxnSpPr>
            <a:cxnSpLocks/>
          </p:cNvCxnSpPr>
          <p:nvPr/>
        </p:nvCxnSpPr>
        <p:spPr>
          <a:xfrm>
            <a:off x="5707739" y="3023067"/>
            <a:ext cx="5014859" cy="16550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477788" y="488243"/>
            <a:ext cx="4536504" cy="684837"/>
          </a:xfrm>
        </p:spPr>
        <p:txBody>
          <a:bodyPr rtlCol="0">
            <a:normAutofit fontScale="90000"/>
          </a:bodyPr>
          <a:lstStyle/>
          <a:p>
            <a:pPr rtl="0"/>
            <a:r>
              <a:rPr lang="ja-JP" altLang="en-US" dirty="0">
                <a:solidFill>
                  <a:schemeClr val="bg1"/>
                </a:solidFill>
                <a:latin typeface="+mn-ea"/>
                <a:ea typeface="+mn-ea"/>
              </a:rPr>
              <a:t>組織図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6781" y="5525577"/>
            <a:ext cx="1074240" cy="1103274"/>
          </a:xfrm>
          <a:prstGeom prst="rect">
            <a:avLst/>
          </a:prstGeom>
        </p:spPr>
      </p:pic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FF269B3-80B2-46C9-910C-AA851B952A97}"/>
              </a:ext>
            </a:extLst>
          </p:cNvPr>
          <p:cNvCxnSpPr>
            <a:cxnSpLocks/>
          </p:cNvCxnSpPr>
          <p:nvPr/>
        </p:nvCxnSpPr>
        <p:spPr>
          <a:xfrm flipH="1">
            <a:off x="2890211" y="3045489"/>
            <a:ext cx="2796589" cy="16108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8489072-F4B5-41F8-878E-1D40883BF9B4}"/>
              </a:ext>
            </a:extLst>
          </p:cNvPr>
          <p:cNvCxnSpPr>
            <a:cxnSpLocks/>
          </p:cNvCxnSpPr>
          <p:nvPr/>
        </p:nvCxnSpPr>
        <p:spPr>
          <a:xfrm>
            <a:off x="5664850" y="3020919"/>
            <a:ext cx="1278376" cy="16354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393DA28-6771-4B5B-8A46-70161BD1605E}"/>
              </a:ext>
            </a:extLst>
          </p:cNvPr>
          <p:cNvCxnSpPr>
            <a:cxnSpLocks/>
          </p:cNvCxnSpPr>
          <p:nvPr/>
        </p:nvCxnSpPr>
        <p:spPr>
          <a:xfrm flipH="1">
            <a:off x="4762519" y="3031055"/>
            <a:ext cx="864038" cy="16117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232EF5B-200C-4FA2-84AD-CDD0AF3905E5}"/>
              </a:ext>
            </a:extLst>
          </p:cNvPr>
          <p:cNvCxnSpPr>
            <a:cxnSpLocks/>
          </p:cNvCxnSpPr>
          <p:nvPr/>
        </p:nvCxnSpPr>
        <p:spPr>
          <a:xfrm>
            <a:off x="5636247" y="3016260"/>
            <a:ext cx="3116240" cy="16265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723FF03-D8B9-45F9-A328-92036B6B3E54}"/>
              </a:ext>
            </a:extLst>
          </p:cNvPr>
          <p:cNvSpPr/>
          <p:nvPr/>
        </p:nvSpPr>
        <p:spPr>
          <a:xfrm>
            <a:off x="3940150" y="2482546"/>
            <a:ext cx="3449401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本部</a:t>
            </a:r>
            <a:endParaRPr kumimoji="1" lang="en-US" altLang="ja-JP" b="1" dirty="0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0011EF5-3B90-459A-B052-F8561DC971BE}"/>
              </a:ext>
            </a:extLst>
          </p:cNvPr>
          <p:cNvSpPr/>
          <p:nvPr/>
        </p:nvSpPr>
        <p:spPr>
          <a:xfrm>
            <a:off x="2179685" y="3580324"/>
            <a:ext cx="1426163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人間育成</a:t>
            </a:r>
            <a:endParaRPr kumimoji="1" lang="en-US" altLang="ja-JP" sz="1400" b="1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A6493AD-137E-4A18-9DC3-27688249E480}"/>
              </a:ext>
            </a:extLst>
          </p:cNvPr>
          <p:cNvSpPr/>
          <p:nvPr/>
        </p:nvSpPr>
        <p:spPr>
          <a:xfrm>
            <a:off x="3795412" y="3573517"/>
            <a:ext cx="1891388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ラグビー</a:t>
            </a:r>
            <a:endParaRPr kumimoji="1" lang="en-US" altLang="ja-JP" sz="1400" b="1" dirty="0"/>
          </a:p>
          <a:p>
            <a:pPr algn="ctr"/>
            <a:r>
              <a:rPr kumimoji="1" lang="ja-JP" altLang="en-US" sz="1050" b="1" dirty="0"/>
              <a:t>（淀川ラグビースクール）</a:t>
            </a:r>
            <a:endParaRPr kumimoji="1" lang="en-US" altLang="ja-JP" sz="1050" b="1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86FB643-E2C7-4992-BB3D-36684DCE1DFD}"/>
              </a:ext>
            </a:extLst>
          </p:cNvPr>
          <p:cNvSpPr/>
          <p:nvPr/>
        </p:nvSpPr>
        <p:spPr>
          <a:xfrm>
            <a:off x="5876364" y="3573016"/>
            <a:ext cx="2612837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基礎体力作り</a:t>
            </a:r>
            <a:endParaRPr kumimoji="1" lang="en-US" altLang="ja-JP" sz="1050" b="1" dirty="0"/>
          </a:p>
          <a:p>
            <a:pPr algn="ctr"/>
            <a:r>
              <a:rPr kumimoji="1" lang="en-US" altLang="ja-JP" sz="1050" b="1" dirty="0"/>
              <a:t>(</a:t>
            </a:r>
            <a:r>
              <a:rPr kumimoji="1" lang="ja-JP" altLang="en-US" sz="1050" b="1" dirty="0"/>
              <a:t>淀川ジュニアアスレチックスクール</a:t>
            </a:r>
            <a:r>
              <a:rPr kumimoji="1" lang="en-US" altLang="ja-JP" sz="1050" b="1" dirty="0"/>
              <a:t>)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5A09CA2-A969-4183-BD1C-3B6D43FE306C}"/>
              </a:ext>
            </a:extLst>
          </p:cNvPr>
          <p:cNvSpPr/>
          <p:nvPr/>
        </p:nvSpPr>
        <p:spPr>
          <a:xfrm>
            <a:off x="8597080" y="3570540"/>
            <a:ext cx="1660755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ニュートリション＆スポーツメンタル</a:t>
            </a:r>
            <a:endParaRPr kumimoji="1" lang="en-US" altLang="ja-JP" sz="1200" b="1" dirty="0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2E4D38F-1B02-451A-B13C-31C9C7D1A1E3}"/>
              </a:ext>
            </a:extLst>
          </p:cNvPr>
          <p:cNvSpPr/>
          <p:nvPr/>
        </p:nvSpPr>
        <p:spPr>
          <a:xfrm>
            <a:off x="7983582" y="4733499"/>
            <a:ext cx="1732708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分析、データ管理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A87AE557-AB49-48CD-AF38-597C8E395F4D}"/>
              </a:ext>
            </a:extLst>
          </p:cNvPr>
          <p:cNvSpPr/>
          <p:nvPr/>
        </p:nvSpPr>
        <p:spPr>
          <a:xfrm>
            <a:off x="5788359" y="4725893"/>
            <a:ext cx="2040523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リコンディショニング</a:t>
            </a:r>
            <a:endParaRPr kumimoji="1" lang="en-US" altLang="ja-JP" sz="1400" b="1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88AD854D-BA25-441E-A48C-9CC1BF7C6A03}"/>
              </a:ext>
            </a:extLst>
          </p:cNvPr>
          <p:cNvSpPr/>
          <p:nvPr/>
        </p:nvSpPr>
        <p:spPr>
          <a:xfrm>
            <a:off x="9920780" y="4727924"/>
            <a:ext cx="1535458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広報、総務</a:t>
            </a:r>
            <a:endParaRPr kumimoji="1" lang="en-US" altLang="ja-JP" b="1" dirty="0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D0AC3F5-1D53-4530-BCE3-62A4D4324875}"/>
              </a:ext>
            </a:extLst>
          </p:cNvPr>
          <p:cNvCxnSpPr>
            <a:cxnSpLocks/>
          </p:cNvCxnSpPr>
          <p:nvPr/>
        </p:nvCxnSpPr>
        <p:spPr>
          <a:xfrm>
            <a:off x="5636247" y="3033114"/>
            <a:ext cx="3482501" cy="4618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9CFEBDD5-A86F-46B8-B292-64ED091A72F3}"/>
              </a:ext>
            </a:extLst>
          </p:cNvPr>
          <p:cNvCxnSpPr>
            <a:cxnSpLocks/>
          </p:cNvCxnSpPr>
          <p:nvPr/>
        </p:nvCxnSpPr>
        <p:spPr>
          <a:xfrm>
            <a:off x="5643911" y="3050131"/>
            <a:ext cx="1066246" cy="4535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A815DD2-FD0D-4148-BD59-39609A5C4A4B}"/>
              </a:ext>
            </a:extLst>
          </p:cNvPr>
          <p:cNvCxnSpPr>
            <a:cxnSpLocks/>
          </p:cNvCxnSpPr>
          <p:nvPr/>
        </p:nvCxnSpPr>
        <p:spPr>
          <a:xfrm flipH="1">
            <a:off x="3070820" y="3050131"/>
            <a:ext cx="2505763" cy="4819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F4289AA6-B917-4690-A1F2-A93D80D594DD}"/>
              </a:ext>
            </a:extLst>
          </p:cNvPr>
          <p:cNvCxnSpPr>
            <a:cxnSpLocks/>
          </p:cNvCxnSpPr>
          <p:nvPr/>
        </p:nvCxnSpPr>
        <p:spPr>
          <a:xfrm flipH="1">
            <a:off x="4675044" y="3061447"/>
            <a:ext cx="932118" cy="4422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16C0ECD-EAF8-40C6-9062-D53BDB1F95EB}"/>
              </a:ext>
            </a:extLst>
          </p:cNvPr>
          <p:cNvSpPr/>
          <p:nvPr/>
        </p:nvSpPr>
        <p:spPr>
          <a:xfrm>
            <a:off x="2885271" y="1633641"/>
            <a:ext cx="66704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ea"/>
              </a:rPr>
              <a:t>淀川</a:t>
            </a:r>
            <a:r>
              <a:rPr lang="ja-JP" alt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ea"/>
              </a:rPr>
              <a:t>ジュニアスポーツ</a:t>
            </a:r>
            <a:r>
              <a:rPr lang="ja-JP" alt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ea"/>
              </a:rPr>
              <a:t>スクール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B75C458B-5A08-4684-B316-4F352D3A6C42}"/>
              </a:ext>
            </a:extLst>
          </p:cNvPr>
          <p:cNvSpPr/>
          <p:nvPr/>
        </p:nvSpPr>
        <p:spPr>
          <a:xfrm>
            <a:off x="1557908" y="4734676"/>
            <a:ext cx="2138553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勉強</a:t>
            </a:r>
            <a:endParaRPr kumimoji="1" lang="en-US" altLang="ja-JP" sz="1400" b="1" dirty="0"/>
          </a:p>
          <a:p>
            <a:pPr algn="ctr"/>
            <a:r>
              <a:rPr kumimoji="1" lang="ja-JP" altLang="en-US" sz="1050" b="1" dirty="0"/>
              <a:t>（淀川</a:t>
            </a:r>
            <a:r>
              <a:rPr lang="ja-JP" altLang="en-US" sz="1050" b="1" dirty="0"/>
              <a:t>スタディアカデミー</a:t>
            </a:r>
            <a:r>
              <a:rPr kumimoji="1" lang="ja-JP" altLang="en-US" sz="1050" b="1" dirty="0"/>
              <a:t>）</a:t>
            </a:r>
            <a:endParaRPr kumimoji="1" lang="en-US" altLang="ja-JP" sz="1050" b="1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8AA1052-7593-4E49-9D42-F70EF7DE3820}"/>
              </a:ext>
            </a:extLst>
          </p:cNvPr>
          <p:cNvSpPr/>
          <p:nvPr/>
        </p:nvSpPr>
        <p:spPr>
          <a:xfrm>
            <a:off x="3835558" y="4742362"/>
            <a:ext cx="1891388" cy="4983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○○スポーツ</a:t>
            </a:r>
            <a:endParaRPr kumimoji="1" lang="en-US" altLang="ja-JP" sz="1400" b="1" dirty="0"/>
          </a:p>
          <a:p>
            <a:pPr algn="ctr"/>
            <a:r>
              <a:rPr kumimoji="1" lang="ja-JP" altLang="en-US" sz="1050" b="1" dirty="0"/>
              <a:t>（淀川○○スクール）</a:t>
            </a:r>
            <a:endParaRPr kumimoji="1" lang="en-US" altLang="ja-JP" sz="1050" b="1" dirty="0"/>
          </a:p>
        </p:txBody>
      </p:sp>
    </p:spTree>
    <p:extLst>
      <p:ext uri="{BB962C8B-B14F-4D97-AF65-F5344CB8AC3E}">
        <p14:creationId xmlns:p14="http://schemas.microsoft.com/office/powerpoint/2010/main" val="112533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28294" y="1445494"/>
            <a:ext cx="4252817" cy="43765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ja-JP" altLang="en-US" sz="2800" dirty="0"/>
              <a:t>淀川ジュニアスポーツ</a:t>
            </a:r>
            <a:br>
              <a:rPr lang="en-US" altLang="ja-JP" sz="2800" dirty="0"/>
            </a:br>
            <a:r>
              <a:rPr lang="ja-JP" altLang="en-US" sz="2800" dirty="0"/>
              <a:t>スクールホワイトナイツグループ</a:t>
            </a:r>
            <a:br>
              <a:rPr lang="en-US" altLang="ja-JP" sz="2800" dirty="0"/>
            </a:br>
            <a:r>
              <a:rPr lang="ja-JP" altLang="en-US" sz="2800" dirty="0"/>
              <a:t>活動目的</a:t>
            </a:r>
            <a:endParaRPr lang="ja-JP" alt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6357" y="0"/>
            <a:ext cx="7279420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8206" y="0"/>
            <a:ext cx="6997571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5462880" y="1112347"/>
            <a:ext cx="6464180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en-US" altLang="ja-JP" sz="2200" b="1" dirty="0">
                <a:solidFill>
                  <a:schemeClr val="bg1"/>
                </a:solidFill>
                <a:latin typeface="+mn-lt"/>
                <a:ea typeface="+mn-ea"/>
              </a:rPr>
              <a:t>【</a:t>
            </a:r>
            <a:r>
              <a:rPr lang="ja-JP" altLang="en-US" sz="2200" b="1" dirty="0">
                <a:solidFill>
                  <a:schemeClr val="bg1"/>
                </a:solidFill>
                <a:latin typeface="+mn-lt"/>
                <a:ea typeface="+mn-ea"/>
              </a:rPr>
              <a:t>理念</a:t>
            </a:r>
            <a:r>
              <a:rPr lang="en-US" altLang="ja-JP" sz="2200" b="1" dirty="0">
                <a:solidFill>
                  <a:schemeClr val="bg1"/>
                </a:solidFill>
                <a:latin typeface="+mn-lt"/>
                <a:ea typeface="+mn-ea"/>
              </a:rPr>
              <a:t>】</a:t>
            </a: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200" b="1" dirty="0">
                <a:solidFill>
                  <a:schemeClr val="bg1"/>
                </a:solidFill>
                <a:latin typeface="+mn-lt"/>
                <a:ea typeface="+mn-ea"/>
              </a:rPr>
              <a:t>すべての子ども達がホワイトナイツでスポーツや勉強と触れ合うことにより希望と自信を持ち、将来社会で活躍し貢献できる人間を育てる</a:t>
            </a:r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en-US" altLang="ja-JP" sz="2200" b="1" dirty="0">
                <a:solidFill>
                  <a:schemeClr val="bg1"/>
                </a:solidFill>
                <a:latin typeface="+mn-lt"/>
                <a:ea typeface="+mn-ea"/>
              </a:rPr>
              <a:t>【</a:t>
            </a:r>
            <a:r>
              <a:rPr lang="ja-JP" altLang="en-US" sz="2200" b="1" dirty="0">
                <a:solidFill>
                  <a:schemeClr val="bg1"/>
                </a:solidFill>
                <a:latin typeface="+mn-lt"/>
                <a:ea typeface="+mn-ea"/>
              </a:rPr>
              <a:t>ビジョン</a:t>
            </a:r>
            <a:r>
              <a:rPr lang="en-US" altLang="ja-JP" sz="2200" b="1" dirty="0">
                <a:solidFill>
                  <a:schemeClr val="bg1"/>
                </a:solidFill>
                <a:latin typeface="+mn-lt"/>
                <a:ea typeface="+mn-ea"/>
              </a:rPr>
              <a:t>】</a:t>
            </a: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200" b="1" dirty="0">
                <a:solidFill>
                  <a:schemeClr val="bg1"/>
                </a:solidFill>
                <a:latin typeface="+mn-lt"/>
                <a:ea typeface="+mn-ea"/>
              </a:rPr>
              <a:t>共に幸せと誇りを感じるチーム</a:t>
            </a:r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200" b="1" dirty="0">
                <a:solidFill>
                  <a:schemeClr val="bg1"/>
                </a:solidFill>
                <a:latin typeface="+mn-lt"/>
                <a:ea typeface="+mn-ea"/>
              </a:rPr>
              <a:t>スタッフの幸せと誇り、子ども達、保護者の幸せと誇り、共に感じられるチームを作る</a:t>
            </a:r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  <a:p>
            <a:endParaRPr lang="en-US" altLang="ja-JP" sz="22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6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28294" y="1445494"/>
            <a:ext cx="4252817" cy="43765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ja-JP" altLang="en-US" sz="2800" dirty="0"/>
              <a:t>淀川ジュニアスポーツ</a:t>
            </a:r>
            <a:br>
              <a:rPr lang="en-US" altLang="ja-JP" sz="2800" dirty="0"/>
            </a:br>
            <a:r>
              <a:rPr lang="ja-JP" altLang="en-US" sz="2800" dirty="0"/>
              <a:t>スクールホワイトナイツグループ</a:t>
            </a:r>
            <a:br>
              <a:rPr lang="en-US" altLang="ja-JP" sz="2800" dirty="0"/>
            </a:br>
            <a:r>
              <a:rPr lang="ja-JP" altLang="en-US" sz="2800" dirty="0"/>
              <a:t>スタッフ活動方針</a:t>
            </a:r>
            <a:endParaRPr lang="ja-JP" alt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6357" y="0"/>
            <a:ext cx="7279420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8206" y="0"/>
            <a:ext cx="6997571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5462880" y="1112347"/>
            <a:ext cx="6464180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・誠心誠意丁寧に対応する。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・子ども達と共に成長し、日常生活をより豊かなものにしていく。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・子ども達、保護者の模範となる行動をする。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・いつも明るく、いつも仲良く、いつも一生懸命向き合う。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・約束を守る。整理整頓をする。挨拶をする。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・人状況感情関係なく、一度素直に受け止め、承認し、否定をしない。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・情報の共有を行う。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・失敗を恐れず常に自分から学び、挑戦し続ける。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51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28294" y="1445494"/>
            <a:ext cx="4252817" cy="43765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ja-JP" altLang="en-US" sz="2800" dirty="0"/>
              <a:t>淀川ジュニアスポーツ</a:t>
            </a:r>
            <a:br>
              <a:rPr lang="en-US" altLang="ja-JP" sz="2800" dirty="0"/>
            </a:br>
            <a:r>
              <a:rPr lang="ja-JP" altLang="en-US" sz="2800" dirty="0"/>
              <a:t>スクールホワイトナイツ子ども達目的</a:t>
            </a:r>
            <a:endParaRPr lang="ja-JP" alt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6357" y="0"/>
            <a:ext cx="7279420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8206" y="0"/>
            <a:ext cx="6997571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5462880" y="1112347"/>
            <a:ext cx="6464180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〇最終目的：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希望と自信を持ち、将来社会で活躍し貢献できる人間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＝豊かな心をもった「すなおな子」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〇ビジョン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・いつも明るくいつも仲良くいつも楽しんで。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・苦難に向き合い、挑戦できる。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・小さなことにも感謝できる。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03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9110" y="3356992"/>
            <a:ext cx="5317232" cy="1198556"/>
          </a:xfrm>
        </p:spPr>
        <p:txBody>
          <a:bodyPr rtlCol="0" anchor="t">
            <a:normAutofit/>
          </a:bodyPr>
          <a:lstStyle/>
          <a:p>
            <a:pPr algn="l" rtl="0"/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淀川ラグビースクール</a:t>
            </a:r>
            <a:br>
              <a:rPr lang="en-US" altLang="ja-JP" sz="3600" dirty="0">
                <a:solidFill>
                  <a:schemeClr val="bg1"/>
                </a:solidFill>
                <a:latin typeface="+mn-lt"/>
              </a:rPr>
            </a:br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ホワイトナイツ目的</a:t>
            </a:r>
            <a:endParaRPr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5786" y="381000"/>
            <a:ext cx="633303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518" y="544777"/>
            <a:ext cx="6169307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546" y="1785074"/>
            <a:ext cx="4332746" cy="4455266"/>
          </a:xfrm>
          <a:prstGeom prst="rect">
            <a:avLst/>
          </a:prstGeom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65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10544" y="365760"/>
            <a:ext cx="7816315" cy="1288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ja-JP" altLang="en-US" sz="3200" dirty="0"/>
              <a:t>淀川ラグビースクールホワイトナイツ</a:t>
            </a:r>
            <a:br>
              <a:rPr lang="en-US" altLang="ja-JP" sz="3200" dirty="0"/>
            </a:br>
            <a:r>
              <a:rPr lang="ja-JP" altLang="en-US" sz="3200" dirty="0"/>
              <a:t>活動目的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2165004" y="1702031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latin typeface="+mn-lt"/>
                <a:ea typeface="+mn-ea"/>
              </a:rPr>
              <a:t>【</a:t>
            </a:r>
            <a:r>
              <a:rPr lang="ja-JP" altLang="en-US" b="1" dirty="0">
                <a:latin typeface="+mn-lt"/>
                <a:ea typeface="+mn-ea"/>
              </a:rPr>
              <a:t>小学部</a:t>
            </a:r>
            <a:r>
              <a:rPr lang="en-US" altLang="ja-JP" b="1" dirty="0">
                <a:latin typeface="+mn-lt"/>
                <a:ea typeface="+mn-ea"/>
              </a:rPr>
              <a:t>】</a:t>
            </a:r>
          </a:p>
          <a:p>
            <a:r>
              <a:rPr lang="ja-JP" altLang="en-US" b="1" dirty="0">
                <a:latin typeface="+mn-lt"/>
                <a:ea typeface="+mn-ea"/>
              </a:rPr>
              <a:t>・将来活躍できる選手を育てる。</a:t>
            </a:r>
          </a:p>
          <a:p>
            <a:r>
              <a:rPr lang="ja-JP" altLang="en-US" b="1" dirty="0">
                <a:latin typeface="+mn-lt"/>
                <a:ea typeface="+mn-ea"/>
              </a:rPr>
              <a:t>・オールラウンドプレーヤーを育てる。</a:t>
            </a:r>
          </a:p>
          <a:p>
            <a:r>
              <a:rPr lang="ja-JP" altLang="en-US" b="1" dirty="0">
                <a:latin typeface="+mn-lt"/>
                <a:ea typeface="+mn-ea"/>
              </a:rPr>
              <a:t>・スクール生理念を目指す。</a:t>
            </a:r>
            <a:endParaRPr lang="en-US" altLang="ja-JP" dirty="0"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lt"/>
              <a:ea typeface="+mn-ea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877B893-D067-4F25-845B-0CBDFAD2F5BE}"/>
              </a:ext>
            </a:extLst>
          </p:cNvPr>
          <p:cNvSpPr txBox="1">
            <a:spLocks/>
          </p:cNvSpPr>
          <p:nvPr/>
        </p:nvSpPr>
        <p:spPr>
          <a:xfrm>
            <a:off x="2165003" y="3924990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◆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2023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年度目標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最大：練習、試合共に主体性のある、リーダーシップがとれる。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中間：基礎スキルを身につけ、試合に出場し、活躍をする。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最小：基礎スキルである道とゴール</a:t>
            </a:r>
            <a:r>
              <a:rPr lang="en-US" altLang="ja-JP" sz="120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(</a:t>
            </a:r>
            <a:r>
              <a:rPr lang="ja-JP" altLang="en-US" sz="120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フォロースルー、ハンズアップ</a:t>
            </a:r>
            <a:r>
              <a:rPr lang="en-US" altLang="ja-JP" sz="120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)</a:t>
            </a: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、</a:t>
            </a:r>
            <a:endParaRPr lang="en-US" altLang="ja-JP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コンタクト</a:t>
            </a:r>
            <a:r>
              <a:rPr lang="en-US" altLang="ja-JP" sz="120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(AT.DF)</a:t>
            </a: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において前進ができる様になる。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609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10544" y="365760"/>
            <a:ext cx="7816315" cy="1288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ja-JP" altLang="en-US" sz="3200" dirty="0"/>
              <a:t>淀川ラグビースクールホワイトナイツ</a:t>
            </a:r>
            <a:br>
              <a:rPr lang="en-US" altLang="ja-JP" sz="3200" dirty="0"/>
            </a:br>
            <a:r>
              <a:rPr lang="ja-JP" altLang="en-US" sz="3200" dirty="0"/>
              <a:t>活動目的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2165004" y="1702031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latin typeface="+mn-lt"/>
                <a:ea typeface="+mn-ea"/>
              </a:rPr>
              <a:t>【</a:t>
            </a:r>
            <a:r>
              <a:rPr lang="ja-JP" altLang="en-US" b="1" dirty="0">
                <a:latin typeface="+mn-lt"/>
                <a:ea typeface="+mn-ea"/>
              </a:rPr>
              <a:t>中学部</a:t>
            </a:r>
            <a:r>
              <a:rPr lang="en-US" altLang="ja-JP" b="1" dirty="0">
                <a:latin typeface="+mn-lt"/>
                <a:ea typeface="+mn-ea"/>
              </a:rPr>
              <a:t>】</a:t>
            </a:r>
          </a:p>
          <a:p>
            <a:r>
              <a:rPr lang="ja-JP" altLang="en-US" b="1" dirty="0">
                <a:latin typeface="+mn-lt"/>
                <a:ea typeface="+mn-ea"/>
              </a:rPr>
              <a:t>・素直で謙虚に、何事も一生懸命取り組み、どこに進学しても活躍できる選手を育てる。</a:t>
            </a:r>
          </a:p>
          <a:p>
            <a:r>
              <a:rPr lang="ja-JP" altLang="en-US" b="1" dirty="0">
                <a:latin typeface="+mn-lt"/>
                <a:ea typeface="+mn-ea"/>
              </a:rPr>
              <a:t>・チームの為に頑張れる選手を育てる。</a:t>
            </a:r>
          </a:p>
          <a:p>
            <a:r>
              <a:rPr lang="ja-JP" altLang="en-US" b="1" dirty="0">
                <a:latin typeface="+mn-lt"/>
                <a:ea typeface="+mn-ea"/>
              </a:rPr>
              <a:t>・ラグビーをできる事に感謝できる選手を育てる。</a:t>
            </a:r>
            <a:endParaRPr lang="en-US" altLang="ja-JP" b="1" dirty="0"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b="1" dirty="0">
              <a:latin typeface="+mn-lt"/>
              <a:ea typeface="+mn-ea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877B893-D067-4F25-845B-0CBDFAD2F5BE}"/>
              </a:ext>
            </a:extLst>
          </p:cNvPr>
          <p:cNvSpPr txBox="1">
            <a:spLocks/>
          </p:cNvSpPr>
          <p:nvPr/>
        </p:nvSpPr>
        <p:spPr>
          <a:xfrm>
            <a:off x="2165004" y="4275861"/>
            <a:ext cx="7961855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◆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2023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年度目標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最大：大阪府スクール選抜に選ばれる選手になる。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中間：高校に行っても活躍できるスキル獲得。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最小：小学生をひっぱり常に見本となる選手になる。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817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312" y="0"/>
            <a:ext cx="10430200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646" y="0"/>
            <a:ext cx="9919532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10544" y="365760"/>
            <a:ext cx="7816315" cy="1288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ja-JP" altLang="en-US" sz="3200" dirty="0"/>
              <a:t>淀川ラグビースクールホワイトナイツ</a:t>
            </a:r>
            <a:br>
              <a:rPr lang="en-US" altLang="ja-JP" sz="3200" dirty="0"/>
            </a:br>
            <a:r>
              <a:rPr lang="ja-JP" altLang="en-US" sz="3200" dirty="0"/>
              <a:t>活動基準</a:t>
            </a:r>
            <a:endParaRPr lang="ja-JP" alt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B5C5869-C9D0-4ACD-8323-ADE6B67152D9}"/>
              </a:ext>
            </a:extLst>
          </p:cNvPr>
          <p:cNvSpPr txBox="1">
            <a:spLocks/>
          </p:cNvSpPr>
          <p:nvPr/>
        </p:nvSpPr>
        <p:spPr>
          <a:xfrm>
            <a:off x="1995989" y="1877453"/>
            <a:ext cx="8445424" cy="12882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latin typeface="+mn-lt"/>
                <a:ea typeface="+mn-ea"/>
              </a:rPr>
              <a:t>【</a:t>
            </a:r>
            <a:r>
              <a:rPr lang="ja-JP" altLang="en-US" b="1" dirty="0">
                <a:latin typeface="+mn-lt"/>
                <a:ea typeface="+mn-ea"/>
              </a:rPr>
              <a:t>担当制</a:t>
            </a:r>
            <a:r>
              <a:rPr lang="en-US" altLang="ja-JP" b="1" dirty="0">
                <a:latin typeface="+mn-lt"/>
                <a:ea typeface="+mn-ea"/>
              </a:rPr>
              <a:t>】</a:t>
            </a:r>
          </a:p>
          <a:p>
            <a:r>
              <a:rPr lang="en-US" altLang="ja-JP" dirty="0">
                <a:latin typeface="+mn-lt"/>
                <a:ea typeface="+mn-ea"/>
              </a:rPr>
              <a:t>6</a:t>
            </a:r>
            <a:r>
              <a:rPr lang="ja-JP" altLang="en-US" dirty="0">
                <a:latin typeface="+mn-lt"/>
                <a:ea typeface="+mn-ea"/>
              </a:rPr>
              <a:t>月まで石井が全学年を担当。</a:t>
            </a:r>
          </a:p>
          <a:p>
            <a:r>
              <a:rPr lang="ja-JP" altLang="en-US" dirty="0">
                <a:latin typeface="+mn-lt"/>
                <a:ea typeface="+mn-ea"/>
              </a:rPr>
              <a:t>その後、</a:t>
            </a:r>
            <a:r>
              <a:rPr lang="en-US" altLang="ja-JP" dirty="0">
                <a:latin typeface="+mn-lt"/>
                <a:ea typeface="+mn-ea"/>
              </a:rPr>
              <a:t>1</a:t>
            </a:r>
            <a:r>
              <a:rPr lang="ja-JP" altLang="en-US" dirty="0">
                <a:latin typeface="+mn-lt"/>
                <a:ea typeface="+mn-ea"/>
              </a:rPr>
              <a:t>～</a:t>
            </a:r>
            <a:r>
              <a:rPr lang="en-US" altLang="ja-JP" dirty="0">
                <a:latin typeface="+mn-lt"/>
                <a:ea typeface="+mn-ea"/>
              </a:rPr>
              <a:t>4</a:t>
            </a:r>
            <a:r>
              <a:rPr lang="ja-JP" altLang="en-US" dirty="0">
                <a:latin typeface="+mn-lt"/>
                <a:ea typeface="+mn-ea"/>
              </a:rPr>
              <a:t>年、</a:t>
            </a:r>
            <a:r>
              <a:rPr lang="en-US" altLang="ja-JP" dirty="0">
                <a:latin typeface="+mn-lt"/>
                <a:ea typeface="+mn-ea"/>
              </a:rPr>
              <a:t>5</a:t>
            </a:r>
            <a:r>
              <a:rPr lang="ja-JP" altLang="en-US" dirty="0">
                <a:latin typeface="+mn-lt"/>
                <a:ea typeface="+mn-ea"/>
              </a:rPr>
              <a:t>、</a:t>
            </a:r>
            <a:r>
              <a:rPr lang="en-US" altLang="ja-JP" dirty="0">
                <a:latin typeface="+mn-lt"/>
                <a:ea typeface="+mn-ea"/>
              </a:rPr>
              <a:t>6</a:t>
            </a:r>
            <a:r>
              <a:rPr lang="ja-JP" altLang="en-US" dirty="0">
                <a:latin typeface="+mn-lt"/>
                <a:ea typeface="+mn-ea"/>
              </a:rPr>
              <a:t>年、中学部に各コーチ配属。</a:t>
            </a:r>
            <a:endParaRPr lang="en-US" altLang="ja-JP" dirty="0">
              <a:latin typeface="+mn-lt"/>
              <a:ea typeface="+mn-ea"/>
            </a:endParaRPr>
          </a:p>
          <a:p>
            <a:pPr marL="45720" indent="-228600">
              <a:buFont typeface="Arial" panose="020B0604020202020204" pitchFamily="34" charset="0"/>
              <a:buChar char="•"/>
            </a:pPr>
            <a:endParaRPr lang="en-US" altLang="ja-JP" b="1" dirty="0">
              <a:latin typeface="+mn-lt"/>
              <a:ea typeface="+mn-ea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ja-JP" altLang="en-US"/>
          </a:p>
          <a:p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932" y="5583763"/>
            <a:ext cx="1085599" cy="1098018"/>
          </a:xfrm>
          <a:prstGeom prst="rect">
            <a:avLst/>
          </a:prstGeom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877B893-D067-4F25-845B-0CBDFAD2F5BE}"/>
              </a:ext>
            </a:extLst>
          </p:cNvPr>
          <p:cNvSpPr txBox="1">
            <a:spLocks/>
          </p:cNvSpPr>
          <p:nvPr/>
        </p:nvSpPr>
        <p:spPr>
          <a:xfrm>
            <a:off x="1995989" y="3748484"/>
            <a:ext cx="8836409" cy="1760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年間計画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4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月上旬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〜6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月下旬まで　　基礎練習期間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基本対外試合なし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月第一週　タグラグビー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or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タッチラグビー試合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月第二週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〜9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月下旬まで　基礎コンタクト期間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9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月下旬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〜3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月末まで　　　試合／チーム練習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ja-JP" altLang="en-US" sz="200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　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4572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white">
                  <a:lumMod val="65000"/>
                  <a:lumOff val="3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107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9110" y="3356992"/>
            <a:ext cx="5317232" cy="1198556"/>
          </a:xfrm>
        </p:spPr>
        <p:txBody>
          <a:bodyPr rtlCol="0" anchor="t">
            <a:normAutofit fontScale="90000"/>
          </a:bodyPr>
          <a:lstStyle/>
          <a:p>
            <a:pPr algn="l" rtl="0"/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淀川アスレチックスクール</a:t>
            </a:r>
            <a:br>
              <a:rPr lang="en-US" altLang="ja-JP" sz="3600" dirty="0">
                <a:solidFill>
                  <a:schemeClr val="bg1"/>
                </a:solidFill>
                <a:latin typeface="+mn-lt"/>
              </a:rPr>
            </a:br>
            <a:r>
              <a:rPr lang="ja-JP" altLang="en-US" sz="3600" dirty="0">
                <a:solidFill>
                  <a:schemeClr val="bg1"/>
                </a:solidFill>
                <a:latin typeface="+mn-lt"/>
              </a:rPr>
              <a:t>ホワイトナイツ目的</a:t>
            </a:r>
            <a:endParaRPr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5786" y="381000"/>
            <a:ext cx="633303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518" y="544777"/>
            <a:ext cx="6169307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71F992-0EE1-4DDA-807C-488012EA4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546" y="1785074"/>
            <a:ext cx="4332746" cy="4455266"/>
          </a:xfrm>
          <a:prstGeom prst="rect">
            <a:avLst/>
          </a:prstGeom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C00D38-B97C-4D43-8021-DD29CD7DE545}"/>
              </a:ext>
            </a:extLst>
          </p:cNvPr>
          <p:cNvSpPr txBox="1">
            <a:spLocks/>
          </p:cNvSpPr>
          <p:nvPr/>
        </p:nvSpPr>
        <p:spPr>
          <a:xfrm>
            <a:off x="1065212" y="2582139"/>
            <a:ext cx="5317232" cy="365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2400" kern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SzPct val="80000"/>
              <a:buFont typeface="Arial" pitchFamily="34" charset="0"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Mincho" panose="02020609040205080304" pitchFamily="17" charset="-128"/>
              <a:ea typeface="MS Mincho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944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FF1070-8794-47AC-90B7-1F2E078096FF}">
  <ds:schemaRefs>
    <ds:schemaRef ds:uri="40262f94-9f35-4ac3-9a90-690165a166b7"/>
    <ds:schemaRef ds:uri="http://schemas.microsoft.com/office/infopath/2007/PartnerControls"/>
    <ds:schemaRef ds:uri="http://purl.org/dc/elements/1.1/"/>
    <ds:schemaRef ds:uri="a4f35948-e619-41b3-aa29-22878b09cfd2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1359</TotalTime>
  <Words>859</Words>
  <Application>Microsoft Office PowerPoint</Application>
  <PresentationFormat>ユーザー設定</PresentationFormat>
  <Paragraphs>146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MS Mincho</vt:lpstr>
      <vt:lpstr>游ゴシック</vt:lpstr>
      <vt:lpstr>游ゴシック Light</vt:lpstr>
      <vt:lpstr>Arial</vt:lpstr>
      <vt:lpstr>Calibri</vt:lpstr>
      <vt:lpstr>Office テーマ</vt:lpstr>
      <vt:lpstr>淀川ジュニアスポーツ スクールホワイトナイツ グループ 2023年度活動指針</vt:lpstr>
      <vt:lpstr>淀川ジュニアスポーツ スクールホワイトナイツグループ 活動目的</vt:lpstr>
      <vt:lpstr>淀川ジュニアスポーツ スクールホワイトナイツグループ スタッフ活動方針</vt:lpstr>
      <vt:lpstr>淀川ジュニアスポーツ スクールホワイトナイツ子ども達目的</vt:lpstr>
      <vt:lpstr>淀川ラグビースクール ホワイトナイツ目的</vt:lpstr>
      <vt:lpstr>淀川ラグビースクールホワイトナイツ 活動目的</vt:lpstr>
      <vt:lpstr>淀川ラグビースクールホワイトナイツ 活動目的</vt:lpstr>
      <vt:lpstr>淀川ラグビースクールホワイトナイツ 活動基準</vt:lpstr>
      <vt:lpstr>淀川アスレチックスクール ホワイトナイツ目的</vt:lpstr>
      <vt:lpstr>淀川アスレチックスクールホワイトナイツ 活動目的</vt:lpstr>
      <vt:lpstr>淀川アスレチックスクールホワイトナイツ 活動目的</vt:lpstr>
      <vt:lpstr>淀川スタディアカデミー ホワイトナイツ目的</vt:lpstr>
      <vt:lpstr>淀川スタディアカデミーホワイトナイツ 活動目的</vt:lpstr>
      <vt:lpstr>組織図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淀川ラグビースクール開校について</dc:title>
  <dc:creator>横内 祥太</dc:creator>
  <cp:lastModifiedBy>横内 祥太</cp:lastModifiedBy>
  <cp:revision>131</cp:revision>
  <dcterms:created xsi:type="dcterms:W3CDTF">2020-01-08T07:05:06Z</dcterms:created>
  <dcterms:modified xsi:type="dcterms:W3CDTF">2023-04-07T04:36:39Z</dcterms:modified>
</cp:coreProperties>
</file>